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31"/>
  </p:notesMasterIdLst>
  <p:sldIdLst>
    <p:sldId id="256" r:id="rId2"/>
    <p:sldId id="257" r:id="rId3"/>
    <p:sldId id="273" r:id="rId4"/>
    <p:sldId id="258" r:id="rId5"/>
    <p:sldId id="259" r:id="rId6"/>
    <p:sldId id="274" r:id="rId7"/>
    <p:sldId id="279" r:id="rId8"/>
    <p:sldId id="276" r:id="rId9"/>
    <p:sldId id="275" r:id="rId10"/>
    <p:sldId id="280" r:id="rId11"/>
    <p:sldId id="277" r:id="rId12"/>
    <p:sldId id="284" r:id="rId13"/>
    <p:sldId id="278" r:id="rId14"/>
    <p:sldId id="281" r:id="rId15"/>
    <p:sldId id="282" r:id="rId16"/>
    <p:sldId id="283" r:id="rId17"/>
    <p:sldId id="285" r:id="rId18"/>
    <p:sldId id="286" r:id="rId19"/>
    <p:sldId id="287" r:id="rId20"/>
    <p:sldId id="288" r:id="rId21"/>
    <p:sldId id="289" r:id="rId22"/>
    <p:sldId id="290" r:id="rId23"/>
    <p:sldId id="292" r:id="rId24"/>
    <p:sldId id="291" r:id="rId25"/>
    <p:sldId id="293" r:id="rId26"/>
    <p:sldId id="294" r:id="rId27"/>
    <p:sldId id="296" r:id="rId28"/>
    <p:sldId id="297" r:id="rId29"/>
    <p:sldId id="298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107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D81109-0C4A-4C01-855C-4D49FE61B3C5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FC077C-8C69-4BBA-A4EC-00FC9FAD0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435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P108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FC077C-8C69-4BBA-A4EC-00FC9FAD094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17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P109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FC077C-8C69-4BBA-A4EC-00FC9FAD094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65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duotone>
              <a:schemeClr val="bg2"/>
              <a:srgbClr val="FFF1C1"/>
            </a:duotone>
            <a:lum bright="-10000" contrast="-40000"/>
          </a:blip>
          <a:stretch>
            <a:fillRect/>
          </a:stretch>
        </p:blipFill>
        <p:spPr>
          <a:xfrm>
            <a:off x="1" y="5214950"/>
            <a:ext cx="1472173" cy="16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214422"/>
            <a:ext cx="7772400" cy="1470025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1733" y="2759581"/>
            <a:ext cx="6100534" cy="1740989"/>
          </a:xfrm>
        </p:spPr>
        <p:txBody>
          <a:bodyPr anchor="t"/>
          <a:lstStyle>
            <a:lvl1pPr marL="0" indent="0" algn="ctr">
              <a:buNone/>
              <a:defRPr lang="zh-CN" altLang="en-US" dirty="0"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7D66E-5103-4698-8DAD-39B1DF0BF4B8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AD77A-4949-433C-B04F-7A5F18AA6ABF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00176"/>
            <a:ext cx="8229600" cy="4714907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7D66E-5103-4698-8DAD-39B1DF0BF4B8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AD77A-4949-433C-B04F-7A5F18AA6AB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86644" y="274638"/>
            <a:ext cx="1400156" cy="5940444"/>
          </a:xfrm>
        </p:spPr>
        <p:txBody>
          <a:bodyPr vert="eaVert"/>
          <a:lstStyle>
            <a:lvl1pPr algn="ctr">
              <a:defRPr>
                <a:effectLst>
                  <a:outerShdw dist="50800" dir="18900000" algn="tl" rotWithShape="0">
                    <a:srgbClr val="000000">
                      <a:alpha val="75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758006" cy="5940444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7D66E-5103-4698-8DAD-39B1DF0BF4B8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AD77A-4949-433C-B04F-7A5F18AA6AB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7D66E-5103-4698-8DAD-39B1DF0BF4B8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AD77A-4949-433C-B04F-7A5F18AA6AB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143369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643182"/>
            <a:ext cx="7772400" cy="1500187"/>
          </a:xfrm>
        </p:spPr>
        <p:txBody>
          <a:bodyPr anchor="b"/>
          <a:lstStyle>
            <a:lvl1pPr marL="0" indent="0">
              <a:buNone/>
              <a:defRPr lang="zh-CN" altLang="en-US" sz="2800" smtClean="0">
                <a:effectLst/>
              </a:defRPr>
            </a:lvl1pPr>
            <a:lvl2pPr marL="457200" indent="0">
              <a:buNone/>
              <a:defRPr lang="zh-CN" altLang="en-US" sz="2400" smtClean="0">
                <a:effectLst/>
              </a:defRPr>
            </a:lvl2pPr>
            <a:lvl3pPr marL="914400" indent="0">
              <a:buNone/>
              <a:defRPr lang="zh-CN" altLang="en-US" sz="2000" smtClean="0">
                <a:effectLst/>
              </a:defRPr>
            </a:lvl3pPr>
            <a:lvl4pPr marL="1371600" indent="0">
              <a:buNone/>
              <a:defRPr lang="zh-CN" altLang="en-US" sz="1600" smtClean="0">
                <a:effectLst/>
              </a:defRPr>
            </a:lvl4pPr>
            <a:lvl5pPr marL="1828800" indent="0">
              <a:buNone/>
              <a:defRPr lang="zh-CN" altLang="en-US" sz="1400" dirty="0" smtClean="0">
                <a:effectLst/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7D66E-5103-4698-8DAD-39B1DF0BF4B8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AD77A-4949-433C-B04F-7A5F18AA6AB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duotone>
              <a:schemeClr val="bg2"/>
              <a:srgbClr val="FFF1C1"/>
            </a:duotone>
            <a:lum bright="-10000" contrast="-30000"/>
          </a:blip>
          <a:stretch>
            <a:fillRect/>
          </a:stretch>
        </p:blipFill>
        <p:spPr>
          <a:xfrm>
            <a:off x="7480636" y="0"/>
            <a:ext cx="1663364" cy="2357430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6552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7D66E-5103-4698-8DAD-39B1DF0BF4B8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AD77A-4949-433C-B04F-7A5F18AA6ABF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6408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7D66E-5103-4698-8DAD-39B1DF0BF4B8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AD77A-4949-433C-B04F-7A5F18AA6ABF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7D66E-5103-4698-8DAD-39B1DF0BF4B8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AD77A-4949-433C-B04F-7A5F18AA6AB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7D66E-5103-4698-8DAD-39B1DF0BF4B8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AD77A-4949-433C-B04F-7A5F18AA6ABF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6732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1175" y="5357826"/>
            <a:ext cx="8226225" cy="768028"/>
          </a:xfrm>
        </p:spPr>
        <p:txBody>
          <a:bodyPr anchor="ctr"/>
          <a:lstStyle>
            <a:lvl1pPr algn="ctr">
              <a:defRPr lang="zh-CN" altLang="en-US" sz="3600" b="0" kern="1200" spc="50" dirty="0">
                <a:ln w="12700">
                  <a:noFill/>
                  <a:prstDash val="solid"/>
                </a:ln>
                <a:solidFill>
                  <a:schemeClr val="accent4"/>
                </a:solidFill>
                <a:effectLst>
                  <a:outerShdw blurRad="38100" dist="20320" dir="27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0382" y="428604"/>
            <a:ext cx="5111750" cy="48577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679086" y="1357298"/>
            <a:ext cx="3008313" cy="392909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7D66E-5103-4698-8DAD-39B1DF0BF4B8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AD77A-4949-433C-B04F-7A5F18AA6ABF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298" y="214290"/>
            <a:ext cx="7448602" cy="781052"/>
          </a:xfrm>
        </p:spPr>
        <p:txBody>
          <a:bodyPr anchor="ctr"/>
          <a:lstStyle>
            <a:lvl1pPr algn="ctr" rtl="0">
              <a:spcBef>
                <a:spcPct val="0"/>
              </a:spcBef>
              <a:buNone/>
              <a:defRPr sz="3600" b="0" kern="1200" spc="50">
                <a:ln w="12700">
                  <a:noFill/>
                  <a:prstDash val="solid"/>
                </a:ln>
                <a:solidFill>
                  <a:schemeClr val="accent4"/>
                </a:solidFill>
                <a:effectLst>
                  <a:outerShdw blurRad="38100" dist="20320" dir="27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81015" y="1000108"/>
            <a:ext cx="7452360" cy="5214974"/>
          </a:xfrm>
          <a:prstGeom prst="snip2DiagRect">
            <a:avLst>
              <a:gd name="adj1" fmla="val 0"/>
              <a:gd name="adj2" fmla="val 1794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zh-CN" altLang="en-US" smtClean="0"/>
              <a:t>单击图标添加图片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953000" y="6243633"/>
            <a:ext cx="3180375" cy="614367"/>
          </a:xfrm>
        </p:spPr>
        <p:txBody>
          <a:bodyPr anchor="t"/>
          <a:lstStyle>
            <a:lvl1pPr marL="0" indent="0" algn="r">
              <a:buNone/>
              <a:defRPr sz="1400"/>
            </a:lvl1pPr>
            <a:lvl2pPr marL="457200" indent="0" algn="r">
              <a:buNone/>
              <a:defRPr sz="1200"/>
            </a:lvl2pPr>
            <a:lvl3pPr marL="914400" indent="0" algn="r">
              <a:buNone/>
              <a:defRPr sz="1000"/>
            </a:lvl3pPr>
            <a:lvl4pPr marL="1371600" indent="0" algn="r">
              <a:buNone/>
              <a:defRPr sz="900"/>
            </a:lvl4pPr>
            <a:lvl5pPr marL="1828800" indent="0" algn="r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492878"/>
            <a:ext cx="1676384" cy="365125"/>
          </a:xfrm>
        </p:spPr>
        <p:txBody>
          <a:bodyPr/>
          <a:lstStyle/>
          <a:p>
            <a:fld id="{7467D66E-5103-4698-8DAD-39B1DF0BF4B8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2285984" y="6492876"/>
            <a:ext cx="264320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83073" y="5347005"/>
            <a:ext cx="871200" cy="871200"/>
          </a:xfrm>
          <a:prstGeom prst="rtTriangl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fld id="{CADAD77A-4949-433C-B04F-7A5F18AA6ABF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7760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matte">
              <a:bevelT w="12700" h="12700"/>
            </a:sp3d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274320" rtlCol="0" anchor="ctr"/>
          <a:lstStyle>
            <a:lvl1pPr algn="l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7467D66E-5103-4698-8DAD-39B1DF0BF4B8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45720" tIns="45720" rIns="45720" rtlCol="0" anchor="ctr"/>
          <a:lstStyle>
            <a:lvl1pPr algn="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CADAD77A-4949-433C-B04F-7A5F18AA6ABF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rtl="0" eaLnBrk="1" latinLnBrk="0" hangingPunct="1">
        <a:spcBef>
          <a:spcPct val="0"/>
        </a:spcBef>
        <a:buNone/>
        <a:defRPr kumimoji="0" lang="zh-CN" altLang="en-US" sz="4400" b="0" kern="1200" spc="50" dirty="0">
          <a:ln w="12700">
            <a:noFill/>
            <a:prstDash val="solid"/>
          </a:ln>
          <a:solidFill>
            <a:schemeClr val="accent4"/>
          </a:solidFill>
          <a:effectLst>
            <a:outerShdw blurRad="38100" dist="20320" dir="2700000" algn="tl" rotWithShape="0">
              <a:srgbClr val="000000">
                <a:alpha val="70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0" hangingPunct="1">
        <a:spcBef>
          <a:spcPct val="20000"/>
        </a:spcBef>
        <a:buClr>
          <a:schemeClr val="tx2"/>
        </a:buClr>
        <a:buSzPct val="60000"/>
        <a:buFont typeface="Wingdings 2"/>
        <a:buChar char="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tx2"/>
        </a:buClr>
        <a:buSzPct val="60000"/>
        <a:buFont typeface="Wingdings 2"/>
        <a:buChar char="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tx2"/>
        </a:buClr>
        <a:buSzPct val="60000"/>
        <a:buFont typeface="Wingdings 2"/>
        <a:buChar char="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tx2"/>
        </a:buClr>
        <a:buSzPct val="60000"/>
        <a:buFont typeface="Wingdings 2"/>
        <a:buChar char="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tx2"/>
        </a:buClr>
        <a:buSzPct val="60000"/>
        <a:buFont typeface="Wingdings 2"/>
        <a:buChar char="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Medical Image </a:t>
            </a:r>
            <a:r>
              <a:rPr lang="en-US" dirty="0" smtClean="0"/>
              <a:t>Processing in Java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err="1" smtClean="0"/>
              <a:t>Ruoqi</a:t>
            </a:r>
            <a:r>
              <a:rPr lang="en-US" dirty="0" smtClean="0"/>
              <a:t> Wei</a:t>
            </a:r>
          </a:p>
          <a:p>
            <a:r>
              <a:rPr lang="en-US" dirty="0" smtClean="0"/>
              <a:t>0953926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57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code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19600" y="2016219"/>
            <a:ext cx="441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It is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code only process a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pixel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using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negative transformation</a:t>
            </a: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16219"/>
            <a:ext cx="3920630" cy="1259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8170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1.2 Image </a:t>
            </a:r>
            <a:r>
              <a:rPr lang="en-US" dirty="0"/>
              <a:t>Negatives</a:t>
            </a: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24000"/>
            <a:ext cx="6858000" cy="3811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0600" y="5867399"/>
            <a:ext cx="76867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a.Original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digital image  </a:t>
            </a:r>
          </a:p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b.Negative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image obtained using the negative transformation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93396" y="5282625"/>
            <a:ext cx="4463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                                     b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34600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1.3 </a:t>
            </a:r>
            <a:r>
              <a:rPr lang="en-US" dirty="0" err="1" smtClean="0"/>
              <a:t>Pseudocolor</a:t>
            </a:r>
            <a:r>
              <a:rPr lang="en-US" dirty="0" smtClean="0"/>
              <a:t> </a:t>
            </a:r>
            <a:r>
              <a:rPr lang="en-US" dirty="0"/>
              <a:t>Image Processing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Pseudocolor</a:t>
            </a:r>
            <a:r>
              <a:rPr lang="en-US" dirty="0" smtClean="0"/>
              <a:t> image processing consists of assigning colors to gray values based on specified </a:t>
            </a:r>
            <a:r>
              <a:rPr lang="en-US" dirty="0" err="1" smtClean="0"/>
              <a:t>criterion.One</a:t>
            </a:r>
            <a:r>
              <a:rPr lang="en-US" dirty="0" smtClean="0"/>
              <a:t> of the motivations for using color is the fact that humans can discern thousands of colors compared to only two dozen of gray.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355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1.3 </a:t>
            </a:r>
            <a:r>
              <a:rPr lang="en-US" dirty="0" err="1" smtClean="0"/>
              <a:t>Pseudocolor</a:t>
            </a:r>
            <a:r>
              <a:rPr lang="en-US" dirty="0" smtClean="0"/>
              <a:t> Image Processing</a:t>
            </a:r>
            <a:endParaRPr lang="en-US" dirty="0"/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7848600" cy="5481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8006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1.3 </a:t>
            </a:r>
            <a:r>
              <a:rPr lang="en-US" dirty="0" err="1" smtClean="0"/>
              <a:t>Pseudocolor</a:t>
            </a:r>
            <a:r>
              <a:rPr lang="en-US" dirty="0" smtClean="0"/>
              <a:t> Image Processing</a:t>
            </a:r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4781492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38692" y="1828800"/>
            <a:ext cx="36005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Transformation functions used to obtain the images.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R(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x,y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).G(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x,y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).B(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x,y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)are fed in to the corresponding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red,green,and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blue.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f(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x,y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)is a color input image.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638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code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5" y="1900238"/>
            <a:ext cx="4133850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96" y="1714045"/>
            <a:ext cx="6057900" cy="454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5269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1.3 </a:t>
            </a:r>
            <a:r>
              <a:rPr lang="en-US" dirty="0" err="1" smtClean="0"/>
              <a:t>Pseudocolor</a:t>
            </a:r>
            <a:r>
              <a:rPr lang="en-US" dirty="0" smtClean="0"/>
              <a:t> </a:t>
            </a:r>
            <a:r>
              <a:rPr lang="en-US" dirty="0"/>
              <a:t>Image Processing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85232"/>
            <a:ext cx="7860011" cy="2910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885897" y="5537645"/>
            <a:ext cx="762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a.Original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digital image  </a:t>
            </a:r>
          </a:p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b.Image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obtained using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Pseudocolor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Image Processing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08063" y="4648200"/>
            <a:ext cx="4463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                                     b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53775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1.4 Color Image Smoothing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Color </a:t>
            </a:r>
            <a:r>
              <a:rPr lang="en-US" dirty="0"/>
              <a:t>Image </a:t>
            </a:r>
            <a:r>
              <a:rPr lang="en-US" dirty="0" smtClean="0"/>
              <a:t>Smoothing by neighborhood averaging</a:t>
            </a:r>
            <a:endParaRPr 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957380"/>
              </p:ext>
            </p:extLst>
          </p:nvPr>
        </p:nvGraphicFramePr>
        <p:xfrm>
          <a:off x="2895600" y="2819400"/>
          <a:ext cx="25908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3600"/>
                <a:gridCol w="863600"/>
                <a:gridCol w="863600"/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en-US" sz="3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en-US" sz="3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en-US" sz="3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Times New Roman" pitchFamily="18" charset="0"/>
                          <a:cs typeface="Times New Roman" pitchFamily="18" charset="0"/>
                        </a:rPr>
                        <a:t>d</a:t>
                      </a:r>
                      <a:endParaRPr lang="en-US" sz="3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endParaRPr lang="en-US" sz="3200" b="1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endParaRPr lang="en-US" sz="3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Times New Roman" pitchFamily="18" charset="0"/>
                          <a:cs typeface="Times New Roman" pitchFamily="18" charset="0"/>
                        </a:rPr>
                        <a:t>g</a:t>
                      </a:r>
                      <a:endParaRPr lang="en-US" sz="3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Times New Roman" pitchFamily="18" charset="0"/>
                          <a:cs typeface="Times New Roman" pitchFamily="18" charset="0"/>
                        </a:rPr>
                        <a:t>h</a:t>
                      </a:r>
                      <a:endParaRPr lang="en-US" sz="3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Times New Roman" pitchFamily="18" charset="0"/>
                          <a:cs typeface="Times New Roman" pitchFamily="18" charset="0"/>
                        </a:rPr>
                        <a:t>i</a:t>
                      </a:r>
                      <a:endParaRPr lang="en-US" sz="32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559" y="5029200"/>
            <a:ext cx="5867400" cy="995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3065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code</a:t>
            </a:r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46414"/>
            <a:ext cx="45720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4392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1.4 Color </a:t>
            </a:r>
            <a:r>
              <a:rPr lang="en-US" dirty="0"/>
              <a:t>Image Smoothing</a:t>
            </a:r>
          </a:p>
        </p:txBody>
      </p:sp>
      <p:sp>
        <p:nvSpPr>
          <p:cNvPr id="5" name="矩形 4"/>
          <p:cNvSpPr/>
          <p:nvPr/>
        </p:nvSpPr>
        <p:spPr>
          <a:xfrm>
            <a:off x="885897" y="5537645"/>
            <a:ext cx="762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a.Original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digital image  </a:t>
            </a:r>
          </a:p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b.Image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obtained using the Color Image Smoothing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08063" y="4648200"/>
            <a:ext cx="4463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                                     b</a:t>
            </a:r>
            <a:endParaRPr lang="en-US" sz="32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24000"/>
            <a:ext cx="5791200" cy="3110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2068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</a:t>
            </a:r>
            <a:r>
              <a:rPr lang="en-US" dirty="0"/>
              <a:t>Statement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1219200"/>
            <a:ext cx="8382000" cy="49069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As the computer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science’s quickly </a:t>
            </a:r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development,the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Medical Image processing having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been more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widely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in the use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of clinical </a:t>
            </a:r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medicine.It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has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made an important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role to the accuracy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and the efficiency of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the clinical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diagnosis. </a:t>
            </a:r>
          </a:p>
        </p:txBody>
      </p:sp>
    </p:spTree>
    <p:extLst>
      <p:ext uri="{BB962C8B-B14F-4D97-AF65-F5344CB8AC3E}">
        <p14:creationId xmlns:p14="http://schemas.microsoft.com/office/powerpoint/2010/main" val="344298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Segmentation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Segmentation of images is one of the most difficult tasks in image </a:t>
            </a:r>
            <a:r>
              <a:rPr lang="en-US" dirty="0" err="1" smtClean="0"/>
              <a:t>processing.That</a:t>
            </a:r>
            <a:r>
              <a:rPr lang="en-US" dirty="0" smtClean="0"/>
              <a:t> </a:t>
            </a:r>
            <a:r>
              <a:rPr lang="en-US" dirty="0" err="1" smtClean="0"/>
              <a:t>is,the</a:t>
            </a:r>
            <a:r>
              <a:rPr lang="en-US" dirty="0"/>
              <a:t> </a:t>
            </a:r>
            <a:r>
              <a:rPr lang="en-US" dirty="0" smtClean="0"/>
              <a:t>segmentation should stop when the objects or regions of interest </a:t>
            </a:r>
            <a:r>
              <a:rPr lang="en-US" dirty="0" err="1" smtClean="0"/>
              <a:t>soloved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099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2.1 Detection of Isolated Points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944" y="2667000"/>
            <a:ext cx="3805238" cy="1143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4419599"/>
            <a:ext cx="72875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Where g(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x,y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 is the output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image,f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x,y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)is the input image,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 is a nonnegative threshold.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437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code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0"/>
            <a:ext cx="3552825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828800"/>
            <a:ext cx="4164806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9417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2.1Detection </a:t>
            </a:r>
            <a:r>
              <a:rPr lang="en-US" dirty="0"/>
              <a:t>of Isolated Points</a:t>
            </a:r>
          </a:p>
        </p:txBody>
      </p:sp>
      <p:sp>
        <p:nvSpPr>
          <p:cNvPr id="5" name="矩形 4"/>
          <p:cNvSpPr/>
          <p:nvPr/>
        </p:nvSpPr>
        <p:spPr>
          <a:xfrm>
            <a:off x="885897" y="5537645"/>
            <a:ext cx="762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a.Original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digital image  </a:t>
            </a:r>
          </a:p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b.Image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obtained using the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Detection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of Isolated Points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08063" y="4648200"/>
            <a:ext cx="4463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                                     b</a:t>
            </a:r>
            <a:endParaRPr lang="en-US" sz="32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676400"/>
            <a:ext cx="5329646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3122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2.2 Edge Detection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image </a:t>
            </a:r>
            <a:r>
              <a:rPr lang="en-US" dirty="0"/>
              <a:t>gradient operators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Convolution </a:t>
            </a:r>
            <a:r>
              <a:rPr lang="en-US" dirty="0"/>
              <a:t>operation on each </a:t>
            </a:r>
            <a:r>
              <a:rPr lang="en-US" dirty="0" smtClean="0"/>
              <a:t>pixel of the image</a:t>
            </a:r>
          </a:p>
          <a:p>
            <a:r>
              <a:rPr lang="en-US" dirty="0" smtClean="0"/>
              <a:t>Robert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419600"/>
            <a:ext cx="3810000" cy="1589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565747"/>
            <a:ext cx="5690316" cy="496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7959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2.2 Edge Detection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image gradient operators:</a:t>
            </a:r>
          </a:p>
          <a:p>
            <a:pPr marL="0" indent="0">
              <a:buNone/>
            </a:pPr>
            <a:r>
              <a:rPr lang="en-US" dirty="0" smtClean="0"/>
              <a:t>Laplace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895599"/>
            <a:ext cx="5105400" cy="1206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286" y="4495800"/>
            <a:ext cx="2362200" cy="146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0367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2.2 Edge Detection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image gradient operators:</a:t>
            </a:r>
          </a:p>
          <a:p>
            <a:pPr marL="0" indent="0">
              <a:buNone/>
            </a:pPr>
            <a:r>
              <a:rPr lang="en-US" dirty="0" err="1" smtClean="0"/>
              <a:t>Sobel</a:t>
            </a:r>
            <a:endParaRPr lang="en-US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854099"/>
            <a:ext cx="4419600" cy="1372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954" y="4644571"/>
            <a:ext cx="4189046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220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776000" cy="1143000"/>
          </a:xfrm>
        </p:spPr>
        <p:txBody>
          <a:bodyPr/>
          <a:lstStyle/>
          <a:p>
            <a:r>
              <a:rPr lang="en-US" dirty="0"/>
              <a:t>Implementation code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" y="1143000"/>
            <a:ext cx="5095875" cy="309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238625"/>
            <a:ext cx="5095875" cy="164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70" y="5900964"/>
            <a:ext cx="5095875" cy="677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30986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2.2 Edge </a:t>
            </a:r>
            <a:r>
              <a:rPr lang="en-US" dirty="0"/>
              <a:t>Detection</a:t>
            </a:r>
          </a:p>
        </p:txBody>
      </p:sp>
      <p:sp>
        <p:nvSpPr>
          <p:cNvPr id="5" name="矩形 4"/>
          <p:cNvSpPr/>
          <p:nvPr/>
        </p:nvSpPr>
        <p:spPr>
          <a:xfrm>
            <a:off x="885897" y="5537645"/>
            <a:ext cx="762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a.Original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digital image  </a:t>
            </a:r>
          </a:p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b.Image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obtained using the Edge Detection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08063" y="4648200"/>
            <a:ext cx="4463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                                     b</a:t>
            </a:r>
            <a:endParaRPr lang="en-US" sz="32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600200"/>
            <a:ext cx="6249037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24807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Gonzalez, R. C., &amp; Woods, R. E.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(Third Edition).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Digital image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processing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	</a:t>
            </a:r>
          </a:p>
          <a:p>
            <a:pPr>
              <a:buFont typeface="+mj-lt"/>
              <a:buAutoNum type="arabicPeriod"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Burger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, W., &amp; Burge, M. J. (2009). </a:t>
            </a: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Digital image processing: an algorithmic introduction using Java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. Springer Science &amp; Business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Media.</a:t>
            </a:r>
          </a:p>
          <a:p>
            <a:pPr>
              <a:buFont typeface="+mj-lt"/>
              <a:buAutoNum type="arabicPeriod"/>
            </a:pPr>
            <a:r>
              <a:rPr lang="en-US" sz="1800" dirty="0" err="1" smtClean="0"/>
              <a:t>Soille</a:t>
            </a:r>
            <a:r>
              <a:rPr lang="en-US" sz="1800" dirty="0"/>
              <a:t>, P. (2013). Morphological image analysis: principles and applications. Springer Science &amp; Business </a:t>
            </a:r>
            <a:r>
              <a:rPr lang="en-US" sz="1800" dirty="0" smtClean="0"/>
              <a:t>Media.</a:t>
            </a:r>
          </a:p>
          <a:p>
            <a:pPr>
              <a:buFont typeface="+mj-lt"/>
              <a:buAutoNum type="arabicPeriod"/>
            </a:pPr>
            <a:r>
              <a:rPr lang="en-US" sz="1800" dirty="0" err="1" smtClean="0"/>
              <a:t>Haralock</a:t>
            </a:r>
            <a:r>
              <a:rPr lang="en-US" sz="1800" dirty="0"/>
              <a:t>, R. M., &amp; Shapiro, L. G. (1991). Computer and robot vision. Addison-Wesley Longman Publishing Co., Inc</a:t>
            </a:r>
            <a:r>
              <a:rPr lang="en-US" sz="1800" dirty="0" smtClean="0"/>
              <a:t>..</a:t>
            </a:r>
          </a:p>
          <a:p>
            <a:pPr>
              <a:buFont typeface="+mj-lt"/>
              <a:buAutoNum type="arabicPeriod"/>
            </a:pPr>
            <a:r>
              <a:rPr lang="en-US" sz="1800" dirty="0" smtClean="0"/>
              <a:t>McAuliffe</a:t>
            </a:r>
            <a:r>
              <a:rPr lang="en-US" sz="1800" dirty="0"/>
              <a:t>, M. J., </a:t>
            </a:r>
            <a:r>
              <a:rPr lang="en-US" sz="1800" dirty="0" err="1"/>
              <a:t>Lalonde</a:t>
            </a:r>
            <a:r>
              <a:rPr lang="en-US" sz="1800" dirty="0"/>
              <a:t>, F. M., </a:t>
            </a:r>
            <a:r>
              <a:rPr lang="en-US" sz="1800" dirty="0" err="1"/>
              <a:t>McGarry</a:t>
            </a:r>
            <a:r>
              <a:rPr lang="en-US" sz="1800" dirty="0"/>
              <a:t>, D., </a:t>
            </a:r>
            <a:r>
              <a:rPr lang="en-US" sz="1800" dirty="0" err="1"/>
              <a:t>Gandler</a:t>
            </a:r>
            <a:r>
              <a:rPr lang="en-US" sz="1800" dirty="0"/>
              <a:t>, W., </a:t>
            </a:r>
            <a:r>
              <a:rPr lang="en-US" sz="1800" dirty="0" err="1"/>
              <a:t>Csaky</a:t>
            </a:r>
            <a:r>
              <a:rPr lang="en-US" sz="1800" dirty="0"/>
              <a:t>, K., &amp; </a:t>
            </a:r>
            <a:r>
              <a:rPr lang="en-US" sz="1800" dirty="0" err="1"/>
              <a:t>Trus</a:t>
            </a:r>
            <a:r>
              <a:rPr lang="en-US" sz="1800" dirty="0"/>
              <a:t>, B. L. (2001). Medical image processing, analysis and visualization in clinical research. In Computer-Based Medical Systems, 2001. CBMS 2001. Proceedings. 14th IEEE Symposium on (pp. 381-386). </a:t>
            </a:r>
            <a:r>
              <a:rPr lang="en-US" sz="1800" dirty="0" smtClean="0"/>
              <a:t>IEEE.</a:t>
            </a:r>
          </a:p>
          <a:p>
            <a:pPr>
              <a:buFont typeface="+mj-lt"/>
              <a:buAutoNum type="arabicPeriod"/>
            </a:pPr>
            <a:r>
              <a:rPr lang="en-US" sz="1900" dirty="0" err="1" smtClean="0">
                <a:latin typeface="Times New Roman" pitchFamily="18" charset="0"/>
                <a:cs typeface="Times New Roman" pitchFamily="18" charset="0"/>
              </a:rPr>
              <a:t>Abràmoff</a:t>
            </a:r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, M. D., </a:t>
            </a:r>
            <a:r>
              <a:rPr lang="en-US" sz="1900" dirty="0" err="1">
                <a:latin typeface="Times New Roman" pitchFamily="18" charset="0"/>
                <a:cs typeface="Times New Roman" pitchFamily="18" charset="0"/>
              </a:rPr>
              <a:t>Magalhães</a:t>
            </a:r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, P. J., &amp; Ram, S. J. (2004). Image processing with </a:t>
            </a:r>
            <a:r>
              <a:rPr lang="en-US" sz="1900" dirty="0" err="1">
                <a:latin typeface="Times New Roman" pitchFamily="18" charset="0"/>
                <a:cs typeface="Times New Roman" pitchFamily="18" charset="0"/>
              </a:rPr>
              <a:t>ImageJ</a:t>
            </a:r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900" dirty="0" err="1">
                <a:latin typeface="Times New Roman" pitchFamily="18" charset="0"/>
                <a:cs typeface="Times New Roman" pitchFamily="18" charset="0"/>
              </a:rPr>
              <a:t>Biophotonics</a:t>
            </a:r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 international, 11(7), 36-42</a:t>
            </a:r>
            <a:r>
              <a:rPr lang="en-US" sz="19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19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29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using JAVA?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Object-Oriented</a:t>
            </a:r>
          </a:p>
          <a:p>
            <a:r>
              <a:rPr lang="en-US" dirty="0" smtClean="0"/>
              <a:t>Expandable</a:t>
            </a:r>
          </a:p>
          <a:p>
            <a:r>
              <a:rPr lang="en-US" dirty="0" smtClean="0"/>
              <a:t>Can operate on any platform</a:t>
            </a:r>
          </a:p>
          <a:p>
            <a:r>
              <a:rPr lang="en-US" dirty="0" smtClean="0"/>
              <a:t>Enable </a:t>
            </a:r>
            <a:r>
              <a:rPr lang="en-US" dirty="0"/>
              <a:t>end-users to develop better </a:t>
            </a:r>
            <a:r>
              <a:rPr lang="en-US" dirty="0" err="1"/>
              <a:t>algorithms,without</a:t>
            </a:r>
            <a:r>
              <a:rPr lang="en-US" dirty="0"/>
              <a:t> the constraints of proprietary code</a:t>
            </a:r>
            <a:r>
              <a:rPr lang="en-US" dirty="0" smtClean="0"/>
              <a:t>.</a:t>
            </a:r>
          </a:p>
          <a:p>
            <a:r>
              <a:rPr lang="en-US" dirty="0" smtClean="0"/>
              <a:t>Robustly framework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013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 smtClean="0"/>
              <a:t>Steps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1371600"/>
            <a:ext cx="8610600" cy="51816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Using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JAVA to implement these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algorithms: 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linear Grey Level Transformation,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Image Negatives,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Pseudocolor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Image Processing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Smoothing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and Sharpening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Threshold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egmentation,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Edge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Detection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Show the image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processing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with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JAVA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GUI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reate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 database to stock the images.</a:t>
            </a:r>
          </a:p>
        </p:txBody>
      </p:sp>
    </p:spTree>
    <p:extLst>
      <p:ext uri="{BB962C8B-B14F-4D97-AF65-F5344CB8AC3E}">
        <p14:creationId xmlns:p14="http://schemas.microsoft.com/office/powerpoint/2010/main" val="118887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Intensity </a:t>
            </a:r>
            <a:r>
              <a:rPr lang="en-US" dirty="0"/>
              <a:t>A</a:t>
            </a:r>
            <a:r>
              <a:rPr lang="en-US" dirty="0" smtClean="0"/>
              <a:t>lgorithms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1384012"/>
            <a:ext cx="3119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Spatial domain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76400" y="2026491"/>
            <a:ext cx="3953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G(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x,y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)=T[f(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x,y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)]    (3.1-1)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895600"/>
            <a:ext cx="6491081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000" y="4876800"/>
            <a:ext cx="84675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Where f(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x,y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 is the input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image,g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x,y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)is the output image,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and T is an operator on f defined over a neighborhood of point(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x,y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73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94488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1.1Linear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Grey Level Transformation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641" y="1890486"/>
            <a:ext cx="3686175" cy="821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9600" y="3143124"/>
            <a:ext cx="746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where a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is the contrast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of the image, 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&gt;1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, contrast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enhances, 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&lt;1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, contrast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decreases.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3229" y="4571999"/>
            <a:ext cx="6477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Where b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is the brightness of the image, 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if b&gt;0,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brightness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enhances, 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if b&lt;0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, brightness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decreases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35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code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97" y="1360206"/>
            <a:ext cx="2416404" cy="4600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97" y="5960734"/>
            <a:ext cx="2416404" cy="842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038600" y="1676400"/>
            <a:ext cx="441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 is the contrast of the image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is the brightness of the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image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range of  R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, B, G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is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0-255,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therefore sets a  limit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to prevent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out of range.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855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90678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1.1 Linear </a:t>
            </a:r>
            <a:r>
              <a:rPr lang="en-US" dirty="0"/>
              <a:t>Grey Level Transformation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29" y="1219200"/>
            <a:ext cx="7340600" cy="3978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93396" y="5235780"/>
            <a:ext cx="4463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                                     b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411514" y="5867400"/>
            <a:ext cx="63398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a.Original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digital image  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b. Image obtained using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linear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954936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1-2.Image Negatives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57400" y="2667000"/>
            <a:ext cx="2634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s=L-1-r    (3.2-1)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8714" y="1447800"/>
            <a:ext cx="84208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negative of an image with intensity levels in the range [0,L-1] 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is given by expression: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2000" y="3619641"/>
            <a:ext cx="7157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Where,s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and r are pixel value that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after image processed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35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凤舞九天">
  <a:themeElements>
    <a:clrScheme name="凤舞九天">
      <a:dk1>
        <a:sysClr val="windowText" lastClr="000000"/>
      </a:dk1>
      <a:lt1>
        <a:sysClr val="window" lastClr="FFFFFF"/>
      </a:lt1>
      <a:dk2>
        <a:srgbClr val="004646"/>
      </a:dk2>
      <a:lt2>
        <a:srgbClr val="E1F0FF"/>
      </a:lt2>
      <a:accent1>
        <a:srgbClr val="50742F"/>
      </a:accent1>
      <a:accent2>
        <a:srgbClr val="268868"/>
      </a:accent2>
      <a:accent3>
        <a:srgbClr val="33BD56"/>
      </a:accent3>
      <a:accent4>
        <a:srgbClr val="4BC5B9"/>
      </a:accent4>
      <a:accent5>
        <a:srgbClr val="3163CA"/>
      </a:accent5>
      <a:accent6>
        <a:srgbClr val="4B14AA"/>
      </a:accent6>
      <a:hlink>
        <a:srgbClr val="D9BE02"/>
      </a:hlink>
      <a:folHlink>
        <a:srgbClr val="F900F9"/>
      </a:folHlink>
    </a:clrScheme>
    <a:fontScheme name="凤舞九天">
      <a:majorFont>
        <a:latin typeface="Footlight MT Light"/>
        <a:ea typeface=""/>
        <a:cs typeface=""/>
        <a:font script="Jpan" typeface="ＭＳ Ｐゴシック"/>
        <a:font script="Hang" typeface="맑은 고딕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oudy Old Style"/>
        <a:ea typeface=""/>
        <a:cs typeface=""/>
        <a:font script="Jpan" typeface="ＭＳ Ｐ明朝"/>
        <a:font script="Hang" typeface="HY견명조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凤舞九天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atMod val="180000"/>
              </a:schemeClr>
            </a:gs>
            <a:gs pos="50000">
              <a:schemeClr val="phClr">
                <a:tint val="40000"/>
                <a:satMod val="175000"/>
              </a:schemeClr>
            </a:gs>
            <a:gs pos="100000">
              <a:schemeClr val="phClr">
                <a:tint val="65000"/>
                <a:satMod val="180000"/>
              </a:schemeClr>
            </a:gs>
          </a:gsLst>
          <a:lin ang="0" scaled="1"/>
        </a:gradFill>
        <a:gradFill rotWithShape="1">
          <a:gsLst>
            <a:gs pos="0">
              <a:schemeClr val="phClr">
                <a:shade val="38000"/>
                <a:satMod val="150000"/>
              </a:schemeClr>
            </a:gs>
            <a:gs pos="50000">
              <a:schemeClr val="phClr">
                <a:shade val="100000"/>
                <a:satMod val="100000"/>
              </a:schemeClr>
            </a:gs>
            <a:gs pos="100000">
              <a:schemeClr val="phClr">
                <a:shade val="38000"/>
                <a:satMod val="150000"/>
              </a:schemeClr>
            </a:gs>
          </a:gsLst>
          <a:lin ang="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90500" dist="78600" dir="2700000" rotWithShape="0">
              <a:srgbClr val="000000">
                <a:alpha val="35500"/>
              </a:srgbClr>
            </a:outerShdw>
          </a:effectLst>
        </a:effectStyle>
        <a:effectStyle>
          <a:effectLst>
            <a:outerShdw blurRad="190500" dist="78600" dir="2700000" rotWithShape="0">
              <a:srgbClr val="000000">
                <a:alpha val="35500"/>
              </a:srgbClr>
            </a:outerShdw>
          </a:effectLst>
        </a:effectStyle>
        <a:effectStyle>
          <a:effectLst>
            <a:outerShdw blurRad="190500" dist="78600" dir="2700000" rotWithShape="0">
              <a:srgbClr val="000000">
                <a:alpha val="3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00000"/>
              </a:schemeClr>
            </a:gs>
            <a:gs pos="100000">
              <a:schemeClr val="phClr">
                <a:shade val="15000"/>
                <a:satMod val="300000"/>
              </a:schemeClr>
            </a:gs>
          </a:gsLst>
          <a:path path="circle">
            <a:fillToRect l="10000" t="180000" r="1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90000"/>
                <a:shade val="100000"/>
                <a:hueMod val="100000"/>
                <a:satMod val="100000"/>
              </a:schemeClr>
            </a:duotone>
          </a:blip>
          <a:tile tx="0" ty="0" sx="50000" sy="5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Phoenix</Template>
  <TotalTime>16322</TotalTime>
  <Words>598</Words>
  <Application>Microsoft Office PowerPoint</Application>
  <PresentationFormat>全屏显示(4:3)</PresentationFormat>
  <Paragraphs>119</Paragraphs>
  <Slides>29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0" baseType="lpstr">
      <vt:lpstr>凤舞九天</vt:lpstr>
      <vt:lpstr>Medical Image Processing in Java</vt:lpstr>
      <vt:lpstr>Project Statement</vt:lpstr>
      <vt:lpstr>Why using JAVA?</vt:lpstr>
      <vt:lpstr>Project Steps</vt:lpstr>
      <vt:lpstr>Image Intensity Algorithms</vt:lpstr>
      <vt:lpstr>1.1Linear Grey Level Transformation</vt:lpstr>
      <vt:lpstr>Implementation code</vt:lpstr>
      <vt:lpstr>1.1 Linear Grey Level Transformation</vt:lpstr>
      <vt:lpstr>1-2.Image Negatives</vt:lpstr>
      <vt:lpstr>Implementation code</vt:lpstr>
      <vt:lpstr>1.2 Image Negatives</vt:lpstr>
      <vt:lpstr>1.3 Pseudocolor Image Processing</vt:lpstr>
      <vt:lpstr>1.3 Pseudocolor Image Processing</vt:lpstr>
      <vt:lpstr>1.3 Pseudocolor Image Processing</vt:lpstr>
      <vt:lpstr>Implementation code</vt:lpstr>
      <vt:lpstr>1.3 Pseudocolor Image Processing</vt:lpstr>
      <vt:lpstr>1.4 Color Image Smoothing</vt:lpstr>
      <vt:lpstr>Implementation code</vt:lpstr>
      <vt:lpstr>1.4 Color Image Smoothing</vt:lpstr>
      <vt:lpstr>Image Segmentation</vt:lpstr>
      <vt:lpstr>2.1 Detection of Isolated Points</vt:lpstr>
      <vt:lpstr>Implementation code</vt:lpstr>
      <vt:lpstr>2.1Detection of Isolated Points</vt:lpstr>
      <vt:lpstr>2.2 Edge Detection</vt:lpstr>
      <vt:lpstr>2.2 Edge Detection</vt:lpstr>
      <vt:lpstr>2.2 Edge Detection</vt:lpstr>
      <vt:lpstr>Implementation code</vt:lpstr>
      <vt:lpstr>2.2 Edge Detection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Meal Ordering Management System</dc:title>
  <dc:creator>ruoqi wei</dc:creator>
  <cp:lastModifiedBy>ruoqi wei</cp:lastModifiedBy>
  <cp:revision>56</cp:revision>
  <dcterms:created xsi:type="dcterms:W3CDTF">2016-04-04T18:07:41Z</dcterms:created>
  <dcterms:modified xsi:type="dcterms:W3CDTF">2016-04-27T02:48:15Z</dcterms:modified>
</cp:coreProperties>
</file>